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</p:sldIdLst>
  <p:sldSz cx="9144000" cy="5143500"/>
  <p:notesSz cx="51435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Для перемещения страницы щёлкните мышью</a:t>
            </a: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&lt;верхний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FE5FB131-55A7-4ECB-8341-7BF2752B37B1}" type="slidenum">
              <a:rPr b="0" lang="ru-RU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sldNum" idx="4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CAC3841A-2E9B-4EEC-A3AF-2BF0F70FE776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sldNum" idx="5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7D71EB18-8077-44C8-9679-ADE4858F9275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sldImg"/>
          </p:nvPr>
        </p:nvSpPr>
        <p:spPr>
          <a:xfrm>
            <a:off x="-360" y="-360"/>
            <a:ext cx="720" cy="720"/>
          </a:xfrm>
          <a:prstGeom prst="rect">
            <a:avLst/>
          </a:prstGeom>
          <a:ln w="0">
            <a:noFill/>
          </a:ln>
        </p:spPr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sldNum" idx="6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8B6D5BE9-92A3-4FD8-B9CF-ED3C580D50ED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sldNum" idx="7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4EB838A7-494F-476B-8B79-3F6A9742D372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sldImg"/>
          </p:nvPr>
        </p:nvSpPr>
        <p:spPr>
          <a:xfrm>
            <a:off x="0" y="0"/>
            <a:ext cx="0" cy="0"/>
          </a:xfrm>
          <a:prstGeom prst="rect">
            <a:avLst/>
          </a:prstGeom>
          <a:ln w="0">
            <a:noFill/>
          </a:ln>
        </p:spPr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p>
            <a:pPr marL="216000" indent="0">
              <a:buNone/>
            </a:pP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sldNum" idx="8"/>
          </p:nvPr>
        </p:nvSpPr>
        <p:spPr>
          <a:xfrm>
            <a:off x="0" y="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-45000" bIns="-45000" anchor="t">
            <a:noAutofit/>
          </a:bodyPr>
          <a:lstStyle>
            <a:lvl1pPr indent="0"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CC2B812C-D67A-4B75-9F33-063B3DCD0EB2}" type="slidenum">
              <a:rPr b="0" lang="en-US" sz="18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8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7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000"/>
          </a:bodyPr>
          <a:p>
            <a:pPr marL="397440" indent="-29808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794880" indent="-29808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192320" indent="-26496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589760" indent="-19872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1987200" indent="-1987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384640" indent="-1987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2782080" indent="-1987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Рисунок 81"/>
          <p:cNvSpPr txBox="1"/>
          <p:nvPr/>
        </p:nvSpPr>
        <p:spPr>
          <a:xfrm>
            <a:off x="360" y="0"/>
            <a:ext cx="9143640" cy="5143320"/>
          </a:xfrm>
          <a:prstGeom prst="rect">
            <a:avLst/>
          </a:prstGeom>
          <a:blipFill rotWithShape="0">
            <a:blip r:embed="rId1"/>
            <a:stretch/>
          </a:blipFill>
          <a:ln w="0">
            <a:noFill/>
          </a:ln>
        </p:spPr>
        <p:txBody>
          <a:bodyPr lIns="90000" rIns="90000" tIns="45000" bIns="45000" anchor="t" anchorCtr="1">
            <a:noAutofit/>
          </a:bodyPr>
          <a:p>
            <a:pPr algn="ctr">
              <a:lnSpc>
                <a:spcPts val="1219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Андрей </a:t>
            </a:r>
            <a:r>
              <a:rPr b="1" lang="en-US" sz="12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Голобоков</a:t>
            </a:r>
            <a:endParaRPr b="0" lang="ru-RU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" name="Text 7"/>
          <p:cNvSpPr/>
          <p:nvPr/>
        </p:nvSpPr>
        <p:spPr>
          <a:xfrm>
            <a:off x="69840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ТРЕК HR_AI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6" name="Text 8"/>
          <p:cNvSpPr/>
          <p:nvPr/>
        </p:nvSpPr>
        <p:spPr>
          <a:xfrm>
            <a:off x="684360" y="71424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КОМАНДА XXX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Text 9"/>
          <p:cNvSpPr/>
          <p:nvPr/>
        </p:nvSpPr>
        <p:spPr>
          <a:xfrm>
            <a:off x="347760" y="4481640"/>
            <a:ext cx="151416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ts val="1219"/>
              </a:lnSpc>
              <a:tabLst>
                <a:tab algn="l" pos="0"/>
              </a:tabLst>
            </a:pP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" name="Text 10"/>
          <p:cNvSpPr/>
          <p:nvPr/>
        </p:nvSpPr>
        <p:spPr>
          <a:xfrm>
            <a:off x="704880" y="4667400"/>
            <a:ext cx="80460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ts val="1219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808080"/>
                </a:solidFill>
                <a:latin typeface="Arial"/>
                <a:ea typeface="Arial"/>
              </a:rPr>
              <a:t>капитан</a:t>
            </a:r>
            <a:endParaRPr b="0" lang="ru-RU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9" name="Text 11"/>
          <p:cNvSpPr/>
          <p:nvPr/>
        </p:nvSpPr>
        <p:spPr>
          <a:xfrm>
            <a:off x="2085840" y="4481640"/>
            <a:ext cx="151416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ts val="1219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Сергеев Сергей</a:t>
            </a:r>
            <a:endParaRPr b="0" lang="ru-RU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Text 12"/>
          <p:cNvSpPr/>
          <p:nvPr/>
        </p:nvSpPr>
        <p:spPr>
          <a:xfrm>
            <a:off x="2443320" y="4667400"/>
            <a:ext cx="80460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ts val="1219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808080"/>
                </a:solidFill>
                <a:latin typeface="Arial"/>
                <a:ea typeface="Arial"/>
              </a:rPr>
              <a:t>ds</a:t>
            </a:r>
            <a:endParaRPr b="0" lang="ru-RU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1" name="Text 13"/>
          <p:cNvSpPr/>
          <p:nvPr/>
        </p:nvSpPr>
        <p:spPr>
          <a:xfrm>
            <a:off x="3824280" y="4481640"/>
            <a:ext cx="151416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ts val="1219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Елизавета Родионова</a:t>
            </a:r>
            <a:endParaRPr b="0" lang="ru-RU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Text 14"/>
          <p:cNvSpPr/>
          <p:nvPr/>
        </p:nvSpPr>
        <p:spPr>
          <a:xfrm>
            <a:off x="4181400" y="4667400"/>
            <a:ext cx="80460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ts val="1219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808080"/>
                </a:solidFill>
                <a:latin typeface="Arial"/>
                <a:ea typeface="Arial"/>
              </a:rPr>
              <a:t>frontend</a:t>
            </a:r>
            <a:endParaRPr b="0" lang="ru-RU" sz="1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3" name="Text 1"/>
          <p:cNvSpPr/>
          <p:nvPr/>
        </p:nvSpPr>
        <p:spPr>
          <a:xfrm>
            <a:off x="347760" y="4481640"/>
            <a:ext cx="1514160" cy="15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ts val="1219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Андрей Голобоков</a:t>
            </a:r>
            <a:endParaRPr b="0" lang="ru-RU" sz="12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Рисунок 49"/>
          <p:cNvSpPr txBox="1"/>
          <p:nvPr/>
        </p:nvSpPr>
        <p:spPr>
          <a:xfrm>
            <a:off x="4680" y="0"/>
            <a:ext cx="9139320" cy="5143320"/>
          </a:xfrm>
          <a:prstGeom prst="rect">
            <a:avLst/>
          </a:prstGeom>
          <a:blipFill rotWithShape="0">
            <a:blip r:embed="rId1"/>
            <a:stretch/>
          </a:blipFill>
          <a:ln w="0">
            <a:noFill/>
          </a:ln>
        </p:spPr>
        <p:txBody>
          <a:bodyPr lIns="90000" rIns="90000" tIns="45000" bIns="45000" anchor="t" anchorCtr="1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П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з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3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ч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й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: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ф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э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(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w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e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b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ц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г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ы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з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й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)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п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з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2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ц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: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ц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ц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у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ь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б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ы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Б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п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ч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г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п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г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з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ю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й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у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ь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г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L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L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M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(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з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й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у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Б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,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ч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г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у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г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,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ч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ц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ы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)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я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з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й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я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у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й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п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ь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з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у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я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Б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p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o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s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t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g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r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e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s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(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ь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ы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 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й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о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)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.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" name="Text 2"/>
          <p:cNvSpPr/>
          <p:nvPr/>
        </p:nvSpPr>
        <p:spPr>
          <a:xfrm>
            <a:off x="31896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Автоматизированный ассистент HR отдела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Рисунок 1"/>
          <p:cNvSpPr txBox="1"/>
          <p:nvPr/>
        </p:nvSpPr>
        <p:spPr>
          <a:xfrm>
            <a:off x="4680" y="0"/>
            <a:ext cx="9139320" cy="5143320"/>
          </a:xfrm>
          <a:prstGeom prst="rect">
            <a:avLst/>
          </a:prstGeom>
          <a:blipFill rotWithShape="0">
            <a:blip r:embed="rId1"/>
            <a:stretch/>
          </a:blipFill>
          <a:ln w="0">
            <a:noFill/>
          </a:ln>
        </p:spPr>
        <p:txBody>
          <a:bodyPr lIns="90000" rIns="90000" tIns="45000" bIns="45000" anchor="t" anchorCtr="1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Помощь при отборе кандидатов по резюме.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Автоматизация первичного собеседования.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Повышение точности скрининга кандидатов.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Исключение влияния человеческого фактора при собеседовании.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Снижение трудозатрат на подбор кандидата.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7" name="Text 4"/>
          <p:cNvSpPr/>
          <p:nvPr/>
        </p:nvSpPr>
        <p:spPr>
          <a:xfrm>
            <a:off x="31896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Цел</a:t>
            </a: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и </a:t>
            </a: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про</a:t>
            </a: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ект</a:t>
            </a: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а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Рисунок 53"/>
          <p:cNvSpPr txBox="1"/>
          <p:nvPr/>
        </p:nvSpPr>
        <p:spPr>
          <a:xfrm>
            <a:off x="2160" y="0"/>
            <a:ext cx="9139320" cy="5143320"/>
          </a:xfrm>
          <a:prstGeom prst="rect">
            <a:avLst/>
          </a:prstGeom>
          <a:blipFill rotWithShape="0">
            <a:blip r:embed="rId1"/>
            <a:stretch/>
          </a:blipFill>
          <a:ln w="0">
            <a:noFill/>
          </a:ln>
        </p:spPr>
        <p:txBody>
          <a:bodyPr lIns="90000" rIns="90000" tIns="45000" bIns="45000" anchor="t" anchorCtr="1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Голосовое управления реализовано по следующему алгоритму: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 Web-страница автоматически проигрывает реплики.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 Пользователь записывает через страницу ответ для системы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 для tts/stt использовались модули gTTS/speech_recognition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 LLM использовалось для 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 определения требований вакансий,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 определения соответствия каждому требованию содержимого резюме,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 определения фио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- реализация агента для проведения интервью с динамической генерацией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	</a:t>
            </a:r>
            <a:r>
              <a:rPr b="0" lang="ru-RU" sz="1800" spc="-1" strike="noStrike">
                <a:solidFill>
                  <a:srgbClr val="ffffff"/>
                </a:solidFill>
                <a:latin typeface="Arial"/>
              </a:rPr>
              <a:t>сценария интервью</a:t>
            </a:r>
            <a:endParaRPr b="0" lang="ru-RU" sz="1800" spc="-1" strike="noStrike">
              <a:solidFill>
                <a:srgbClr val="ffffff"/>
              </a:solidFill>
              <a:latin typeface="Arial"/>
            </a:endParaRPr>
          </a:p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" name="Shape 0"/>
          <p:cNvSpPr/>
          <p:nvPr/>
        </p:nvSpPr>
        <p:spPr>
          <a:xfrm>
            <a:off x="-905040" y="457920"/>
            <a:ext cx="11361960" cy="591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0" name="Text 2"/>
          <p:cNvSpPr/>
          <p:nvPr/>
        </p:nvSpPr>
        <p:spPr>
          <a:xfrm>
            <a:off x="318960" y="304920"/>
            <a:ext cx="814104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Техническая реализация голосового управления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601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Рисунок 54" descr=""/>
          <p:cNvPicPr/>
          <p:nvPr/>
        </p:nvPicPr>
        <p:blipFill>
          <a:blip r:embed="rId1"/>
          <a:stretch/>
        </p:blipFill>
        <p:spPr>
          <a:xfrm>
            <a:off x="4680" y="0"/>
            <a:ext cx="9139320" cy="5143320"/>
          </a:xfrm>
          <a:prstGeom prst="rect">
            <a:avLst/>
          </a:prstGeom>
          <a:ln w="0">
            <a:noFill/>
          </a:ln>
        </p:spPr>
      </p:pic>
      <p:sp>
        <p:nvSpPr>
          <p:cNvPr id="62" name="Shape 0"/>
          <p:cNvSpPr/>
          <p:nvPr/>
        </p:nvSpPr>
        <p:spPr>
          <a:xfrm>
            <a:off x="-905040" y="457920"/>
            <a:ext cx="11361960" cy="591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3" name="Text 3"/>
          <p:cNvSpPr/>
          <p:nvPr/>
        </p:nvSpPr>
        <p:spPr>
          <a:xfrm>
            <a:off x="318960" y="304920"/>
            <a:ext cx="3566880" cy="30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ts val="2438"/>
              </a:lnSpc>
              <a:tabLst>
                <a:tab algn="l" pos="0"/>
              </a:tabLst>
            </a:pPr>
            <a:r>
              <a:rPr b="1" lang="en-US" sz="2400" spc="-1" strike="noStrike">
                <a:solidFill>
                  <a:srgbClr val="ffffff">
                    <a:alpha val="99000"/>
                  </a:srgbClr>
                </a:solidFill>
                <a:latin typeface="Arial"/>
                <a:ea typeface="Arial"/>
              </a:rPr>
              <a:t>Пример интерфейсов</a:t>
            </a:r>
            <a:endParaRPr b="0" lang="ru-RU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4" name="" descr=""/>
          <p:cNvPicPr/>
          <p:nvPr/>
        </p:nvPicPr>
        <p:blipFill>
          <a:blip r:embed="rId2"/>
          <a:stretch/>
        </p:blipFill>
        <p:spPr>
          <a:xfrm>
            <a:off x="360000" y="1440000"/>
            <a:ext cx="4132080" cy="2700000"/>
          </a:xfrm>
          <a:prstGeom prst="rect">
            <a:avLst/>
          </a:prstGeom>
          <a:ln w="0">
            <a:noFill/>
          </a:ln>
        </p:spPr>
      </p:pic>
      <p:pic>
        <p:nvPicPr>
          <p:cNvPr id="65" name="" descr=""/>
          <p:cNvPicPr/>
          <p:nvPr/>
        </p:nvPicPr>
        <p:blipFill>
          <a:blip r:embed="rId3"/>
          <a:stretch/>
        </p:blipFill>
        <p:spPr>
          <a:xfrm>
            <a:off x="4680000" y="1440000"/>
            <a:ext cx="4213440" cy="2753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</TotalTime>
  <Application>LibreOffice/7.4.7.2$Linux_X86_64 LibreOffice_project/40$Build-2</Application>
  <AppVersion>15.0000</AppVersion>
  <Words>28</Words>
  <Paragraphs>21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2025-08-13T10:18:31Z</dcterms:created>
  <dc:creator>PptxGenJS</dc:creator>
  <dc:description/>
  <dc:language>ru-RU</dc:language>
  <cp:lastModifiedBy/>
  <dcterms:modified xsi:type="dcterms:W3CDTF">2025-09-10T22:11:13Z</dcterms:modified>
  <cp:revision>7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5</vt:i4>
  </property>
  <property fmtid="{D5CDD505-2E9C-101B-9397-08002B2CF9AE}" pid="3" name="PresentationFormat">
    <vt:lpwstr>Экран (16:9)</vt:lpwstr>
  </property>
  <property fmtid="{D5CDD505-2E9C-101B-9397-08002B2CF9AE}" pid="4" name="Slides">
    <vt:i4>5</vt:i4>
  </property>
</Properties>
</file>